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752">
          <p15:clr>
            <a:srgbClr val="A4A3A4"/>
          </p15:clr>
        </p15:guide>
        <p15:guide id="2" pos="529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ghxaW1DkvTHB/vzrKNXSzDRNBj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752" orient="horz"/>
        <p:guide pos="52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1" name="Google Shape;12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0" name="Google Shape;130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151432" y="2883120"/>
            <a:ext cx="7676951" cy="3878958"/>
          </a:xfrm>
          <a:custGeom>
            <a:rect b="b" l="l" r="r" t="t"/>
            <a:pathLst>
              <a:path extrusionOk="0" h="3878958" w="7514041">
                <a:moveTo>
                  <a:pt x="120900" y="993551"/>
                </a:moveTo>
                <a:cubicBezTo>
                  <a:pt x="373497" y="427896"/>
                  <a:pt x="689406" y="-37984"/>
                  <a:pt x="1862808" y="2449"/>
                </a:cubicBezTo>
                <a:cubicBezTo>
                  <a:pt x="3036210" y="42882"/>
                  <a:pt x="6622567" y="693819"/>
                  <a:pt x="7161315" y="1236148"/>
                </a:cubicBezTo>
                <a:cubicBezTo>
                  <a:pt x="7700063" y="1778477"/>
                  <a:pt x="7666345" y="3016594"/>
                  <a:pt x="6747630" y="3359059"/>
                </a:cubicBezTo>
                <a:cubicBezTo>
                  <a:pt x="5828915" y="3701524"/>
                  <a:pt x="2865047" y="3872548"/>
                  <a:pt x="1798312" y="3878768"/>
                </a:cubicBezTo>
                <a:cubicBezTo>
                  <a:pt x="731578" y="3884988"/>
                  <a:pt x="650118" y="3738846"/>
                  <a:pt x="347223" y="3396381"/>
                </a:cubicBezTo>
                <a:cubicBezTo>
                  <a:pt x="44328" y="3053916"/>
                  <a:pt x="-131697" y="1559206"/>
                  <a:pt x="120900" y="993551"/>
                </a:cubicBezTo>
                <a:close/>
              </a:path>
            </a:pathLst>
          </a:custGeom>
          <a:solidFill>
            <a:srgbClr val="FBFD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4668890" y="1220776"/>
            <a:ext cx="6908122" cy="2579198"/>
          </a:xfrm>
          <a:custGeom>
            <a:rect b="b" l="l" r="r" t="t"/>
            <a:pathLst>
              <a:path extrusionOk="0" h="2344781" w="6718775">
                <a:moveTo>
                  <a:pt x="11" y="1165165"/>
                </a:moveTo>
                <a:cubicBezTo>
                  <a:pt x="671" y="827709"/>
                  <a:pt x="30450" y="341746"/>
                  <a:pt x="645234" y="175581"/>
                </a:cubicBezTo>
                <a:cubicBezTo>
                  <a:pt x="1260018" y="9416"/>
                  <a:pt x="2722189" y="-11648"/>
                  <a:pt x="3590425" y="4468"/>
                </a:cubicBezTo>
                <a:cubicBezTo>
                  <a:pt x="4458661" y="20584"/>
                  <a:pt x="5239869" y="106115"/>
                  <a:pt x="5854653" y="272280"/>
                </a:cubicBezTo>
                <a:cubicBezTo>
                  <a:pt x="6469437" y="438445"/>
                  <a:pt x="6698481" y="889774"/>
                  <a:pt x="6696926" y="1107488"/>
                </a:cubicBezTo>
                <a:cubicBezTo>
                  <a:pt x="6695371" y="1325202"/>
                  <a:pt x="6870267" y="1925585"/>
                  <a:pt x="6255483" y="2091750"/>
                </a:cubicBezTo>
                <a:cubicBezTo>
                  <a:pt x="5640699" y="2257915"/>
                  <a:pt x="4507465" y="2316251"/>
                  <a:pt x="3571763" y="2334346"/>
                </a:cubicBezTo>
                <a:cubicBezTo>
                  <a:pt x="2636062" y="2352441"/>
                  <a:pt x="1256058" y="2366484"/>
                  <a:pt x="641274" y="2200319"/>
                </a:cubicBezTo>
                <a:cubicBezTo>
                  <a:pt x="26490" y="2034154"/>
                  <a:pt x="-649" y="1502621"/>
                  <a:pt x="11" y="1165165"/>
                </a:cubicBezTo>
                <a:close/>
              </a:path>
            </a:pathLst>
          </a:custGeom>
          <a:solidFill>
            <a:srgbClr val="3997D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411426" y="3323304"/>
            <a:ext cx="7084193" cy="3167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35975" spcFirstLastPara="1" rIns="35975" wrap="square" tIns="45700">
            <a:noAutofit/>
          </a:bodyPr>
          <a:lstStyle/>
          <a:p>
            <a:pPr indent="0" lvl="0" marL="9366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br>
              <a:rPr b="0" i="0" lang="uk-UA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uk-UA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Навіщо використовувати соціальні мережі?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366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uk-UA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Кілька цифр: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6213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000"/>
              <a:buFont typeface="Arial"/>
              <a:buChar char="⮚"/>
            </a:pPr>
            <a:r>
              <a:rPr b="0" i="0" lang="uk-UA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Україні з 2020 по 2021 рік кількість користувачів соцмереж зросла на 3,5 мільйони.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6213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000"/>
              <a:buFont typeface="Arial"/>
              <a:buChar char="⮚"/>
            </a:pPr>
            <a:r>
              <a:rPr b="0" i="0" lang="uk-UA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58,9% населення України активно працює у соціальних мережах.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6213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000"/>
              <a:buFont typeface="Arial"/>
              <a:buChar char="⮚"/>
            </a:pPr>
            <a:r>
              <a:rPr b="0" i="0" lang="uk-UA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Для української молоді Telegram є найпопулярнішим ресурсом для отримання інформації та спілкування, на другому місці Instagram, на третьому Facebook, далі слідують офіційні сайти з яких отримують перевірену  інформацію.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uk-UA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Таким чином, присутність Центру розвитку кар’єри у соціальних мережах є обов’язковою умовою для: 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6213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000"/>
              <a:buFont typeface="Arial"/>
              <a:buChar char="⮚"/>
            </a:pPr>
            <a:r>
              <a:rPr b="0" i="0" lang="uk-UA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кращого розуміння цільової аудиторії – студентської молоді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6213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000"/>
              <a:buFont typeface="Arial"/>
              <a:buChar char="⮚"/>
            </a:pPr>
            <a:r>
              <a:rPr b="0" i="0" lang="uk-UA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діалогу з молодими людьми про можливості працевлаштування, з використанням </a:t>
            </a:r>
            <a:r>
              <a:rPr b="0" i="0" lang="uk-UA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зручних для них </a:t>
            </a:r>
            <a:r>
              <a:rPr b="0" i="0" lang="uk-UA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способів спілкування, знаходження спільної мови і зважаючи на їхні інтереси. Розвитку в молоді професійної поведінки у соціальних мережах.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366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uk-UA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Одночасно, соціальні мережі, і зокрема LinkedIn, набувають популярності в якості інструментів для компаній, які наймають співробітників.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/>
          <p:nvPr>
            <p:ph type="ctrTitle"/>
          </p:nvPr>
        </p:nvSpPr>
        <p:spPr>
          <a:xfrm>
            <a:off x="824848" y="434195"/>
            <a:ext cx="7084194" cy="17021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ct val="100000"/>
              <a:buFont typeface="Arial"/>
              <a:buNone/>
            </a:pPr>
            <a:r>
              <a:rPr b="1" lang="uk-UA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СОЦІАЛЬНІ </a:t>
            </a:r>
            <a:br>
              <a:rPr b="1" lang="uk-UA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uk-UA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МЕРЕЖІ</a:t>
            </a:r>
            <a:endParaRPr/>
          </a:p>
        </p:txBody>
      </p:sp>
      <p:sp>
        <p:nvSpPr>
          <p:cNvPr id="88" name="Google Shape;88;p1"/>
          <p:cNvSpPr/>
          <p:nvPr/>
        </p:nvSpPr>
        <p:spPr>
          <a:xfrm>
            <a:off x="5194591" y="1542327"/>
            <a:ext cx="6382421" cy="1940767"/>
          </a:xfrm>
          <a:custGeom>
            <a:rect b="b" l="l" r="r" t="t"/>
            <a:pathLst>
              <a:path extrusionOk="0" h="1940767" w="7084193">
                <a:moveTo>
                  <a:pt x="0" y="2963"/>
                </a:moveTo>
                <a:lnTo>
                  <a:pt x="1215539" y="0"/>
                </a:lnTo>
                <a:lnTo>
                  <a:pt x="7084193" y="2963"/>
                </a:lnTo>
                <a:lnTo>
                  <a:pt x="7084193" y="1940767"/>
                </a:lnTo>
                <a:lnTo>
                  <a:pt x="0" y="1940767"/>
                </a:lnTo>
                <a:lnTo>
                  <a:pt x="0" y="2963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-UA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Основними цілями Центру розвитку кар’єри у соціальних мережах є: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200"/>
              <a:buFont typeface="Noto Sans Symbols"/>
              <a:buChar char="⮚"/>
            </a:pPr>
            <a:r>
              <a:rPr b="0" i="0" lang="uk-UA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просування організованих заходів;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200"/>
              <a:buFont typeface="Noto Sans Symbols"/>
              <a:buChar char="⮚"/>
            </a:pPr>
            <a:r>
              <a:rPr b="0" i="0" lang="uk-UA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взаємодія з цільовою аудиторію;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200"/>
              <a:buFont typeface="Noto Sans Symbols"/>
              <a:buChar char="⮚"/>
            </a:pPr>
            <a:r>
              <a:rPr b="0" i="0" lang="uk-UA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надання послуг для молоді щодо розвитку кар’єри;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200"/>
              <a:buFont typeface="Noto Sans Symbols"/>
              <a:buChar char="⮚"/>
            </a:pPr>
            <a:r>
              <a:rPr b="0" i="0" lang="uk-UA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залучення молоді до діалогу щодо їхніх кар’єрних цілей;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200"/>
              <a:buFont typeface="Noto Sans Symbols"/>
              <a:buChar char="⮚"/>
            </a:pPr>
            <a:r>
              <a:rPr b="0" i="0" lang="uk-UA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стимулювання молоді і компаній-роботодавців додаватись до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uk-UA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соціальних мереж Центру;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200"/>
              <a:buFont typeface="Noto Sans Symbols"/>
              <a:buChar char="⮚"/>
            </a:pPr>
            <a:r>
              <a:rPr b="0" i="0" lang="uk-UA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стимулювання молодих людей до професійної поведінки у соціальних мережах.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Що таке соціальні мережі? (види, класифікація, безпека...) ⋆ FutureNow" id="89" name="Google Shape;8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96053" y="3705640"/>
            <a:ext cx="3584522" cy="3069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/>
          <p:nvPr/>
        </p:nvSpPr>
        <p:spPr>
          <a:xfrm>
            <a:off x="4694904" y="801564"/>
            <a:ext cx="7797352" cy="6408251"/>
          </a:xfrm>
          <a:custGeom>
            <a:rect b="b" l="l" r="r" t="t"/>
            <a:pathLst>
              <a:path extrusionOk="0" h="6142902" w="7732281">
                <a:moveTo>
                  <a:pt x="502488" y="728915"/>
                </a:moveTo>
                <a:cubicBezTo>
                  <a:pt x="1427774" y="-157493"/>
                  <a:pt x="5551002" y="-216588"/>
                  <a:pt x="6752644" y="448995"/>
                </a:cubicBezTo>
                <a:cubicBezTo>
                  <a:pt x="7954286" y="1114578"/>
                  <a:pt x="7712341" y="3155856"/>
                  <a:pt x="7712341" y="4722416"/>
                </a:cubicBezTo>
                <a:cubicBezTo>
                  <a:pt x="7712341" y="6288976"/>
                  <a:pt x="2402570" y="6433029"/>
                  <a:pt x="1200928" y="5767446"/>
                </a:cubicBezTo>
                <a:cubicBezTo>
                  <a:pt x="-714" y="5101863"/>
                  <a:pt x="-422798" y="1615323"/>
                  <a:pt x="502488" y="728915"/>
                </a:cubicBezTo>
                <a:close/>
              </a:path>
            </a:pathLst>
          </a:custGeom>
          <a:solidFill>
            <a:srgbClr val="D5F0F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/>
          <p:nvPr/>
        </p:nvSpPr>
        <p:spPr>
          <a:xfrm rot="-601904">
            <a:off x="8650" y="2265672"/>
            <a:ext cx="5895803" cy="3939095"/>
          </a:xfrm>
          <a:custGeom>
            <a:rect b="b" l="l" r="r" t="t"/>
            <a:pathLst>
              <a:path extrusionOk="0" h="3939095" w="5895803">
                <a:moveTo>
                  <a:pt x="70466" y="2275830"/>
                </a:moveTo>
                <a:cubicBezTo>
                  <a:pt x="-269273" y="1621017"/>
                  <a:pt x="678481" y="84631"/>
                  <a:pt x="1649370" y="6180"/>
                </a:cubicBezTo>
                <a:cubicBezTo>
                  <a:pt x="2620259" y="-72271"/>
                  <a:pt x="5895803" y="599975"/>
                  <a:pt x="5895803" y="1805122"/>
                </a:cubicBezTo>
                <a:cubicBezTo>
                  <a:pt x="5895803" y="3010269"/>
                  <a:pt x="4658694" y="3856606"/>
                  <a:pt x="3687805" y="3935057"/>
                </a:cubicBezTo>
                <a:cubicBezTo>
                  <a:pt x="2716916" y="4013508"/>
                  <a:pt x="410205" y="2930643"/>
                  <a:pt x="70466" y="2275830"/>
                </a:cubicBezTo>
                <a:close/>
              </a:path>
            </a:pathLst>
          </a:custGeom>
          <a:solidFill>
            <a:srgbClr val="7FD0E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2"/>
          <p:cNvSpPr txBox="1"/>
          <p:nvPr>
            <p:ph type="title"/>
          </p:nvPr>
        </p:nvSpPr>
        <p:spPr>
          <a:xfrm>
            <a:off x="3304521" y="167902"/>
            <a:ext cx="779735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CC2E5"/>
              </a:buClr>
              <a:buSzPts val="5400"/>
              <a:buFont typeface="Arial"/>
              <a:buNone/>
            </a:pPr>
            <a:r>
              <a:rPr b="1" lang="uk-UA" sz="5400">
                <a:solidFill>
                  <a:srgbClr val="9CC2E5"/>
                </a:solidFill>
                <a:latin typeface="Arial"/>
                <a:ea typeface="Arial"/>
                <a:cs typeface="Arial"/>
                <a:sym typeface="Arial"/>
              </a:rPr>
              <a:t>Telegram</a:t>
            </a:r>
            <a:endParaRPr b="1" sz="5400">
              <a:solidFill>
                <a:srgbClr val="9CC2E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 txBox="1"/>
          <p:nvPr>
            <p:ph idx="1" type="body"/>
          </p:nvPr>
        </p:nvSpPr>
        <p:spPr>
          <a:xfrm>
            <a:off x="623152" y="2939543"/>
            <a:ext cx="4797056" cy="26312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b="1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Telegram</a:t>
            </a: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— багатоплатформовий клауд-месенджер з функціями VoIP для смартфонів, планшетів та ПК, який дозволяє обмінюватися текстовими, голосовими та відеоповідомленнями, наліпками та фотографіями, файлами багатьох форматів. Також має функції відео- і аудіодзвінків, організації відеконференцій у групах і каналах.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Месенджером Telegram щомісяця користуються пів мільярда людей, і лише за минулий рік його встановили на свої гаджети понад 300 мільйонів нових користувачів. Додаток </a:t>
            </a:r>
            <a:r>
              <a:rPr b="0" i="0" lang="uk-UA" sz="1400" u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став</a:t>
            </a: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 одним із найпопулярніших у світі.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 txBox="1"/>
          <p:nvPr/>
        </p:nvSpPr>
        <p:spPr>
          <a:xfrm>
            <a:off x="6235109" y="2776366"/>
            <a:ext cx="4996345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"/>
          <p:cNvSpPr txBox="1"/>
          <p:nvPr/>
        </p:nvSpPr>
        <p:spPr>
          <a:xfrm>
            <a:off x="5578830" y="1300506"/>
            <a:ext cx="6504311" cy="59093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Telegram-канал Центру розвитку кар’єри </a:t>
            </a:r>
            <a:r>
              <a:rPr b="0" i="0" lang="uk-UA" sz="1400" u="none" cap="none" strike="noStrike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rPr>
              <a:t>—</a:t>
            </a: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це інструмент для трансляції повідомлень про вакансії, освітні заходи від компаній, рекомендації щодо підготовки різних документів та розвитку кар’єри, а також діяльність Центру і ще багато чого цікавого та корисного.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Telegram сьогодні найбільш зручний та дуже оперативний канал інформування!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Ще Telegram дозволяє створювати «чат-бот» </a:t>
            </a:r>
            <a:r>
              <a:rPr b="0" i="0" lang="uk-UA" sz="1400" u="none" cap="none" strike="noStrike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rPr>
              <a:t>—</a:t>
            </a: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спеціалізований додаток, який базується на платформі обміну повідомленнями, дозволяючи користувачами взаємодіяти зі сторонніми сервісами, через знайомий інтерфейс чату.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Основні переваги «чат-боту»: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діалог — як основна форма спілкування;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уніфікований інтерфейс (поле для введення питання і історія листування);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можливість відповіді за допомогою пропонованих кнопок (без набору тексту);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потрібно нічого шукати і читати зайву інформацію (задаємо питання — отримуємо відповідь).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Сучасний користувач не хоче гортати нескінченні сторінки на сайті. Особливо це стосується тих, хто виходить в інтернет з мобільних пристроїв, які обмежені в обсязі інформації, що відображається на екрані. Користувач хоче отримати відповідь швидко і з мінімальними витратами часу.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b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/>
          <p:nvPr/>
        </p:nvSpPr>
        <p:spPr>
          <a:xfrm rot="948463">
            <a:off x="62827" y="2086956"/>
            <a:ext cx="5544475" cy="4310167"/>
          </a:xfrm>
          <a:custGeom>
            <a:rect b="b" l="l" r="r" t="t"/>
            <a:pathLst>
              <a:path extrusionOk="0" h="4308740" w="5542639">
                <a:moveTo>
                  <a:pt x="20585" y="2046495"/>
                </a:moveTo>
                <a:cubicBezTo>
                  <a:pt x="195237" y="1328372"/>
                  <a:pt x="1845060" y="0"/>
                  <a:pt x="3369933" y="0"/>
                </a:cubicBezTo>
                <a:cubicBezTo>
                  <a:pt x="4894806" y="0"/>
                  <a:pt x="5542639" y="922242"/>
                  <a:pt x="5542639" y="2046495"/>
                </a:cubicBezTo>
                <a:cubicBezTo>
                  <a:pt x="5542639" y="3170748"/>
                  <a:pt x="3846893" y="4308740"/>
                  <a:pt x="2322020" y="4308740"/>
                </a:cubicBezTo>
                <a:cubicBezTo>
                  <a:pt x="797147" y="4308740"/>
                  <a:pt x="-154067" y="2764618"/>
                  <a:pt x="20585" y="2046495"/>
                </a:cubicBezTo>
                <a:close/>
              </a:path>
            </a:pathLst>
          </a:custGeom>
          <a:noFill/>
          <a:ln cap="flat" cmpd="sng" w="28575">
            <a:solidFill>
              <a:srgbClr val="9CC2E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1" name="Google Shape;101;p2"/>
          <p:cNvGrpSpPr/>
          <p:nvPr/>
        </p:nvGrpSpPr>
        <p:grpSpPr>
          <a:xfrm>
            <a:off x="716488" y="-107104"/>
            <a:ext cx="2631600" cy="2631236"/>
            <a:chOff x="6751337" y="992186"/>
            <a:chExt cx="1847786" cy="1847786"/>
          </a:xfrm>
        </p:grpSpPr>
        <p:grpSp>
          <p:nvGrpSpPr>
            <p:cNvPr id="102" name="Google Shape;102;p2"/>
            <p:cNvGrpSpPr/>
            <p:nvPr/>
          </p:nvGrpSpPr>
          <p:grpSpPr>
            <a:xfrm>
              <a:off x="6751337" y="992186"/>
              <a:ext cx="1847786" cy="1847786"/>
              <a:chOff x="6027251" y="43315"/>
              <a:chExt cx="1847786" cy="1847786"/>
            </a:xfrm>
          </p:grpSpPr>
          <p:pic>
            <p:nvPicPr>
              <p:cNvPr id="103" name="Google Shape;103;p2"/>
              <p:cNvPicPr preferRelativeResize="0"/>
              <p:nvPr/>
            </p:nvPicPr>
            <p:blipFill rotWithShape="1">
              <a:blip r:embed="rId3">
                <a:alphaModFix/>
              </a:blip>
              <a:srcRect b="21744" l="5373" r="67684" t="51313"/>
              <a:stretch/>
            </p:blipFill>
            <p:spPr>
              <a:xfrm>
                <a:off x="6027251" y="43315"/>
                <a:ext cx="1847786" cy="1847786"/>
              </a:xfrm>
              <a:prstGeom prst="flowChartConnector">
                <a:avLst/>
              </a:prstGeom>
              <a:noFill/>
              <a:ln>
                <a:noFill/>
              </a:ln>
            </p:spPr>
          </p:pic>
          <p:sp>
            <p:nvSpPr>
              <p:cNvPr id="104" name="Google Shape;104;p2"/>
              <p:cNvSpPr/>
              <p:nvPr/>
            </p:nvSpPr>
            <p:spPr>
              <a:xfrm>
                <a:off x="6498609" y="547379"/>
                <a:ext cx="905069" cy="867748"/>
              </a:xfrm>
              <a:prstGeom prst="ellipse">
                <a:avLst/>
              </a:prstGeom>
              <a:solidFill>
                <a:srgbClr val="2AB1E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05" name="Google Shape;105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983802" y="1282198"/>
              <a:ext cx="1311112" cy="131111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/>
          <p:nvPr/>
        </p:nvSpPr>
        <p:spPr>
          <a:xfrm>
            <a:off x="6139945" y="1552546"/>
            <a:ext cx="5796721" cy="5013804"/>
          </a:xfrm>
          <a:custGeom>
            <a:rect b="b" l="l" r="r" t="t"/>
            <a:pathLst>
              <a:path extrusionOk="0" h="5013804" w="5796721">
                <a:moveTo>
                  <a:pt x="332848" y="4375244"/>
                </a:moveTo>
                <a:cubicBezTo>
                  <a:pt x="-117523" y="3633460"/>
                  <a:pt x="-103662" y="937691"/>
                  <a:pt x="330820" y="517036"/>
                </a:cubicBezTo>
                <a:cubicBezTo>
                  <a:pt x="765302" y="96381"/>
                  <a:pt x="2845414" y="33161"/>
                  <a:pt x="3648868" y="3853"/>
                </a:cubicBezTo>
                <a:cubicBezTo>
                  <a:pt x="4452322" y="-25455"/>
                  <a:pt x="4801038" y="114918"/>
                  <a:pt x="5151545" y="341185"/>
                </a:cubicBezTo>
                <a:cubicBezTo>
                  <a:pt x="5502052" y="567452"/>
                  <a:pt x="5669487" y="787625"/>
                  <a:pt x="5751907" y="1361457"/>
                </a:cubicBezTo>
                <a:cubicBezTo>
                  <a:pt x="5834328" y="1935290"/>
                  <a:pt x="5847285" y="3313762"/>
                  <a:pt x="5394142" y="3914809"/>
                </a:cubicBezTo>
                <a:cubicBezTo>
                  <a:pt x="4940999" y="4515856"/>
                  <a:pt x="3876596" y="4891000"/>
                  <a:pt x="3033047" y="4967739"/>
                </a:cubicBezTo>
                <a:cubicBezTo>
                  <a:pt x="2189498" y="5044478"/>
                  <a:pt x="783219" y="5117028"/>
                  <a:pt x="332848" y="4375244"/>
                </a:cubicBezTo>
                <a:close/>
              </a:path>
            </a:pathLst>
          </a:custGeom>
          <a:solidFill>
            <a:srgbClr val="C3BA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3"/>
          <p:cNvSpPr/>
          <p:nvPr/>
        </p:nvSpPr>
        <p:spPr>
          <a:xfrm>
            <a:off x="322887" y="2183760"/>
            <a:ext cx="6142020" cy="4178385"/>
          </a:xfrm>
          <a:custGeom>
            <a:rect b="b" l="l" r="r" t="t"/>
            <a:pathLst>
              <a:path extrusionOk="0" h="3959627" w="5972624">
                <a:moveTo>
                  <a:pt x="73279" y="1825011"/>
                </a:moveTo>
                <a:cubicBezTo>
                  <a:pt x="-30406" y="1262864"/>
                  <a:pt x="-164258" y="675091"/>
                  <a:pt x="764528" y="459103"/>
                </a:cubicBezTo>
                <a:cubicBezTo>
                  <a:pt x="1693314" y="243115"/>
                  <a:pt x="4806238" y="-493818"/>
                  <a:pt x="5645993" y="529083"/>
                </a:cubicBezTo>
                <a:cubicBezTo>
                  <a:pt x="6261813" y="1328049"/>
                  <a:pt x="5951310" y="3282392"/>
                  <a:pt x="5177906" y="3762141"/>
                </a:cubicBezTo>
                <a:cubicBezTo>
                  <a:pt x="4404502" y="4241890"/>
                  <a:pt x="1654305" y="3738035"/>
                  <a:pt x="1005568" y="3407576"/>
                </a:cubicBezTo>
                <a:cubicBezTo>
                  <a:pt x="356831" y="3077117"/>
                  <a:pt x="176964" y="2387158"/>
                  <a:pt x="73279" y="1825011"/>
                </a:cubicBezTo>
                <a:close/>
              </a:path>
            </a:pathLst>
          </a:custGeom>
          <a:solidFill>
            <a:srgbClr val="AD82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3"/>
          <p:cNvSpPr txBox="1"/>
          <p:nvPr>
            <p:ph type="title"/>
          </p:nvPr>
        </p:nvSpPr>
        <p:spPr>
          <a:xfrm>
            <a:off x="3503069" y="272116"/>
            <a:ext cx="787872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5400"/>
              <a:buFont typeface="Arial"/>
              <a:buNone/>
            </a:pPr>
            <a:r>
              <a:rPr b="1" lang="uk-UA" sz="5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Instagram</a:t>
            </a:r>
            <a:endParaRPr b="1" sz="5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3"/>
          <p:cNvSpPr txBox="1"/>
          <p:nvPr>
            <p:ph idx="1" type="body"/>
          </p:nvPr>
        </p:nvSpPr>
        <p:spPr>
          <a:xfrm>
            <a:off x="751114" y="2850519"/>
            <a:ext cx="5448828" cy="2462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b="1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Instagram</a:t>
            </a: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— це соціальна мережа, що базується на обміні фотографіями, дозволяє користувачам робити фотографії, застосовувати до них фільтри, а також поширювати їх через свій сервіс і низку інших соціальних мереж.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Ця мережа дозволяє взаємодіяти зі студентською спільнотою, розвивати лояльність, отримувати думки та, звичайно, мати можливість генерувати трафік із потенційних підписників Центру розвитку кар’єри. Сьогодні Instagram став найкращим для створення зв’язку з цільовою аудиторію, до якої переважно входить молодь.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 Україні Instagram користуються понад 15 мільйонів осіб.</a:t>
            </a:r>
            <a:endParaRPr/>
          </a:p>
        </p:txBody>
      </p:sp>
      <p:sp>
        <p:nvSpPr>
          <p:cNvPr id="114" name="Google Shape;114;p3"/>
          <p:cNvSpPr/>
          <p:nvPr/>
        </p:nvSpPr>
        <p:spPr>
          <a:xfrm>
            <a:off x="6533458" y="1919916"/>
            <a:ext cx="5069692" cy="4185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Сторінка в Instagram Центру розвитку кар’єри має на меті донести корисну інформацію у версії зручній для мобільних пристроїв.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оскільки Instagram — це соціальна мережа фотографій, то обов’язково потрібні гарні фото або картинки та підписи до них.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Основні поради роботи з Instagram для розвитку кар’єри: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 розміщуйте фотографії з професійних заходів з професійними підписами, бажано;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 розміщуйте короткі відео, можливо навчальні, де висвітлено інформацію про розвиток професійної сфери;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 висвітлюйте цікаві факти про компанії в яких працюють випускники;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 робіть посилання на вашу сторінку в Instagram і в інших соціальних мережах в підписі;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5) шукайте аккаунти компаній з якими б хотіли мати співпрацю: там можуть з’являтися вакансії.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"/>
          <p:cNvSpPr/>
          <p:nvPr/>
        </p:nvSpPr>
        <p:spPr>
          <a:xfrm rot="-1632312">
            <a:off x="470579" y="416147"/>
            <a:ext cx="11263556" cy="5752500"/>
          </a:xfrm>
          <a:custGeom>
            <a:rect b="b" l="l" r="r" t="t"/>
            <a:pathLst>
              <a:path extrusionOk="0" h="5748460" w="11255645">
                <a:moveTo>
                  <a:pt x="81586" y="2449016"/>
                </a:moveTo>
                <a:cubicBezTo>
                  <a:pt x="-575826" y="9651"/>
                  <a:pt x="1465966" y="-456127"/>
                  <a:pt x="2719591" y="201306"/>
                </a:cubicBezTo>
                <a:cubicBezTo>
                  <a:pt x="4051151" y="932532"/>
                  <a:pt x="12599365" y="2979095"/>
                  <a:pt x="11161876" y="5062021"/>
                </a:cubicBezTo>
                <a:cubicBezTo>
                  <a:pt x="10647139" y="5632884"/>
                  <a:pt x="6482871" y="6204051"/>
                  <a:pt x="4427174" y="5302102"/>
                </a:cubicBezTo>
                <a:cubicBezTo>
                  <a:pt x="2642042" y="4512358"/>
                  <a:pt x="952565" y="4012224"/>
                  <a:pt x="81586" y="2449016"/>
                </a:cubicBezTo>
                <a:close/>
              </a:path>
            </a:pathLst>
          </a:custGeom>
          <a:noFill/>
          <a:ln cap="flat" cmpd="sng" w="28575">
            <a:solidFill>
              <a:srgbClr val="F7D6D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3"/>
          <p:cNvPicPr preferRelativeResize="0"/>
          <p:nvPr/>
        </p:nvPicPr>
        <p:blipFill rotWithShape="1">
          <a:blip r:embed="rId3">
            <a:alphaModFix/>
          </a:blip>
          <a:srcRect b="49403" l="36149" r="36645" t="23391"/>
          <a:stretch/>
        </p:blipFill>
        <p:spPr>
          <a:xfrm>
            <a:off x="668186" y="-107692"/>
            <a:ext cx="2636876" cy="2636876"/>
          </a:xfrm>
          <a:prstGeom prst="flowChartConnector">
            <a:avLst/>
          </a:prstGeom>
          <a:noFill/>
          <a:ln>
            <a:noFill/>
          </a:ln>
        </p:spPr>
      </p:pic>
      <p:sp>
        <p:nvSpPr>
          <p:cNvPr id="117" name="Google Shape;117;p3"/>
          <p:cNvSpPr/>
          <p:nvPr/>
        </p:nvSpPr>
        <p:spPr>
          <a:xfrm>
            <a:off x="6139945" y="1572080"/>
            <a:ext cx="5796721" cy="5013804"/>
          </a:xfrm>
          <a:custGeom>
            <a:rect b="b" l="l" r="r" t="t"/>
            <a:pathLst>
              <a:path extrusionOk="0" h="5013804" w="5796721">
                <a:moveTo>
                  <a:pt x="332848" y="4375244"/>
                </a:moveTo>
                <a:cubicBezTo>
                  <a:pt x="-117523" y="3633460"/>
                  <a:pt x="-103662" y="937691"/>
                  <a:pt x="330820" y="517036"/>
                </a:cubicBezTo>
                <a:cubicBezTo>
                  <a:pt x="765302" y="96381"/>
                  <a:pt x="2845414" y="33161"/>
                  <a:pt x="3648868" y="3853"/>
                </a:cubicBezTo>
                <a:cubicBezTo>
                  <a:pt x="4452322" y="-25455"/>
                  <a:pt x="4801038" y="114918"/>
                  <a:pt x="5151545" y="341185"/>
                </a:cubicBezTo>
                <a:cubicBezTo>
                  <a:pt x="5502052" y="567452"/>
                  <a:pt x="5669487" y="787625"/>
                  <a:pt x="5751907" y="1361457"/>
                </a:cubicBezTo>
                <a:cubicBezTo>
                  <a:pt x="5834328" y="1935290"/>
                  <a:pt x="5847285" y="3313762"/>
                  <a:pt x="5394142" y="3914809"/>
                </a:cubicBezTo>
                <a:cubicBezTo>
                  <a:pt x="4940999" y="4515856"/>
                  <a:pt x="3876596" y="4891000"/>
                  <a:pt x="3033047" y="4967739"/>
                </a:cubicBezTo>
                <a:cubicBezTo>
                  <a:pt x="2189498" y="5044478"/>
                  <a:pt x="783219" y="5117028"/>
                  <a:pt x="332848" y="4375244"/>
                </a:cubicBezTo>
                <a:close/>
              </a:path>
            </a:pathLst>
          </a:custGeom>
          <a:solidFill>
            <a:srgbClr val="C3BA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"/>
          <p:cNvSpPr/>
          <p:nvPr/>
        </p:nvSpPr>
        <p:spPr>
          <a:xfrm>
            <a:off x="6533458" y="1939450"/>
            <a:ext cx="5069692" cy="4185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Сторінка в Instagram Центру розвитку кар’єри має на меті донести корисну інформацію у версії зручній для мобільних пристроїв.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оскільки Instagram — це соціальна мережа фотографій, то обов’язково потрібні гарні фото або картинки та підписи до них.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Основні поради роботи з Instagram для розвитку кар’єри: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 розміщуйте фотографії з професійних заходів, </a:t>
            </a:r>
            <a:r>
              <a:rPr lang="uk-UA">
                <a:solidFill>
                  <a:schemeClr val="dk1"/>
                </a:solidFill>
              </a:rPr>
              <a:t>бажано</a:t>
            </a: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із професійними підписами;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 розміщуйте короткі відео, можливо навчальні, де висвітлено інформацію про розвиток професійної сфери;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 висвітлюйте цікаві факти про компанії</a:t>
            </a:r>
            <a:r>
              <a:rPr lang="uk-UA">
                <a:solidFill>
                  <a:schemeClr val="dk1"/>
                </a:solidFill>
              </a:rPr>
              <a:t>,</a:t>
            </a: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яких працюють випускники;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 робіть посилання на вашу сторінку в Instagram і в інших соціальних мережах в підписі;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uk-UA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5) шукайте аккаунти компаній, з якими б хотіли мати співпрацю: там можуть з’являтися вакансії.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/>
          <p:nvPr/>
        </p:nvSpPr>
        <p:spPr>
          <a:xfrm rot="1012387">
            <a:off x="2730747" y="609529"/>
            <a:ext cx="8518085" cy="6504133"/>
          </a:xfrm>
          <a:custGeom>
            <a:rect b="b" l="l" r="r" t="t"/>
            <a:pathLst>
              <a:path extrusionOk="0" h="2550419" w="2351227">
                <a:moveTo>
                  <a:pt x="87765" y="1051711"/>
                </a:moveTo>
                <a:cubicBezTo>
                  <a:pt x="313652" y="628785"/>
                  <a:pt x="1456001" y="-71560"/>
                  <a:pt x="1833245" y="5928"/>
                </a:cubicBezTo>
                <a:cubicBezTo>
                  <a:pt x="2210489" y="83416"/>
                  <a:pt x="2351227" y="999087"/>
                  <a:pt x="2351227" y="1516639"/>
                </a:cubicBezTo>
                <a:cubicBezTo>
                  <a:pt x="2351227" y="2034191"/>
                  <a:pt x="855169" y="2620975"/>
                  <a:pt x="477925" y="2543487"/>
                </a:cubicBezTo>
                <a:cubicBezTo>
                  <a:pt x="100681" y="2465999"/>
                  <a:pt x="-138122" y="1474637"/>
                  <a:pt x="87765" y="1051711"/>
                </a:cubicBezTo>
                <a:close/>
              </a:path>
            </a:pathLst>
          </a:custGeom>
          <a:solidFill>
            <a:srgbClr val="7F95C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4"/>
          <p:cNvSpPr txBox="1"/>
          <p:nvPr>
            <p:ph type="title"/>
          </p:nvPr>
        </p:nvSpPr>
        <p:spPr>
          <a:xfrm>
            <a:off x="7968343" y="210667"/>
            <a:ext cx="374935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5400"/>
              <a:buFont typeface="Arial"/>
              <a:buNone/>
            </a:pPr>
            <a:r>
              <a:rPr b="1" lang="uk-UA" sz="54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Facebook</a:t>
            </a:r>
            <a:endParaRPr b="1" sz="54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4"/>
          <p:cNvSpPr txBox="1"/>
          <p:nvPr>
            <p:ph idx="1" type="body"/>
          </p:nvPr>
        </p:nvSpPr>
        <p:spPr>
          <a:xfrm>
            <a:off x="3523031" y="2473757"/>
            <a:ext cx="7494037" cy="3510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b="1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Facebook </a:t>
            </a: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</a:t>
            </a:r>
            <a:r>
              <a:rPr b="1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найбільша соцмережа, що почала працювати 4 лютого 2004 року як мережа для студентів деяких американських університетів. Ця соціальна мережа є прекрасним місцем, щоб продемонструвати свої інтереси  і прагнення. Більше того, аудиторія Facebook в Україні становить 16 млн активних користувачів.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Кожного дня на Facebook: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публікують більше 300 млн фотографій;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Ставлять більш 4,5 мільярда лайків;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55 млн раз оновлюють свої профілі.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Основні поради роботи з Facebook: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1) публікуйте</a:t>
            </a: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контент регулярно;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2) при публікації враховуйте найвищий </a:t>
            </a: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час активності ваших читачів;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3) оптимально </a:t>
            </a: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</a:t>
            </a: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5 дописів на тиждень, по одному в будні дні;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4) рекомендований мінімум </a:t>
            </a: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</a:t>
            </a: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 дописи на тиждень.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p4"/>
          <p:cNvPicPr preferRelativeResize="0"/>
          <p:nvPr/>
        </p:nvPicPr>
        <p:blipFill rotWithShape="1">
          <a:blip r:embed="rId3">
            <a:alphaModFix/>
          </a:blip>
          <a:srcRect b="49406" l="4826" r="67413" t="22834"/>
          <a:stretch/>
        </p:blipFill>
        <p:spPr>
          <a:xfrm>
            <a:off x="838200" y="-65313"/>
            <a:ext cx="2647507" cy="2647507"/>
          </a:xfrm>
          <a:prstGeom prst="flowChartConnector">
            <a:avLst/>
          </a:prstGeom>
          <a:noFill/>
          <a:ln>
            <a:noFill/>
          </a:ln>
        </p:spPr>
      </p:pic>
      <p:sp>
        <p:nvSpPr>
          <p:cNvPr id="127" name="Google Shape;127;p4"/>
          <p:cNvSpPr/>
          <p:nvPr/>
        </p:nvSpPr>
        <p:spPr>
          <a:xfrm>
            <a:off x="2417392" y="1220338"/>
            <a:ext cx="9010290" cy="5509005"/>
          </a:xfrm>
          <a:prstGeom prst="ellipse">
            <a:avLst/>
          </a:prstGeom>
          <a:noFill/>
          <a:ln cap="flat" cmpd="sng" w="28575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/>
          <p:nvPr/>
        </p:nvSpPr>
        <p:spPr>
          <a:xfrm rot="-1372379">
            <a:off x="2246636" y="1286868"/>
            <a:ext cx="7494524" cy="4824680"/>
          </a:xfrm>
          <a:custGeom>
            <a:rect b="b" l="l" r="r" t="t"/>
            <a:pathLst>
              <a:path extrusionOk="0" h="4824680" w="7494524">
                <a:moveTo>
                  <a:pt x="2041" y="2418644"/>
                </a:moveTo>
                <a:cubicBezTo>
                  <a:pt x="76686" y="1636428"/>
                  <a:pt x="2364240" y="-215699"/>
                  <a:pt x="3612987" y="20677"/>
                </a:cubicBezTo>
                <a:cubicBezTo>
                  <a:pt x="4861734" y="257053"/>
                  <a:pt x="7494524" y="2801113"/>
                  <a:pt x="7494524" y="3836897"/>
                </a:cubicBezTo>
                <a:cubicBezTo>
                  <a:pt x="7494524" y="4872681"/>
                  <a:pt x="4413866" y="4950351"/>
                  <a:pt x="3165119" y="4713975"/>
                </a:cubicBezTo>
                <a:cubicBezTo>
                  <a:pt x="1916372" y="4477600"/>
                  <a:pt x="-72604" y="3200860"/>
                  <a:pt x="2041" y="2418644"/>
                </a:cubicBezTo>
                <a:close/>
              </a:path>
            </a:pathLst>
          </a:custGeom>
          <a:solidFill>
            <a:srgbClr val="71ADD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5"/>
          <p:cNvSpPr txBox="1"/>
          <p:nvPr>
            <p:ph type="title"/>
          </p:nvPr>
        </p:nvSpPr>
        <p:spPr>
          <a:xfrm>
            <a:off x="8024327" y="365125"/>
            <a:ext cx="332947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5400"/>
              <a:buFont typeface="Arial"/>
              <a:buNone/>
            </a:pPr>
            <a:r>
              <a:rPr b="1" lang="uk-UA" sz="5400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LinkedIn</a:t>
            </a:r>
            <a:endParaRPr/>
          </a:p>
        </p:txBody>
      </p:sp>
      <p:sp>
        <p:nvSpPr>
          <p:cNvPr id="134" name="Google Shape;134;p5"/>
          <p:cNvSpPr txBox="1"/>
          <p:nvPr>
            <p:ph idx="1" type="body"/>
          </p:nvPr>
        </p:nvSpPr>
        <p:spPr>
          <a:xfrm>
            <a:off x="3498112" y="3079102"/>
            <a:ext cx="5568820" cy="210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b="1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LinkedIn </a:t>
            </a: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 соціальна мережа для пошуку і встановлення ділових контактів. 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b="0" i="0"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LinkedIn — не дуже популярна мережа в Україні, поки що вона користується попитом у міжнародних компаній</a:t>
            </a:r>
            <a:r>
              <a:rPr lang="uk-UA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та українського ІТ-сектору. Але саме ця мережа є важливою для побудови кар’єри.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5"/>
          <p:cNvPicPr preferRelativeResize="0"/>
          <p:nvPr/>
        </p:nvPicPr>
        <p:blipFill rotWithShape="1">
          <a:blip r:embed="rId3">
            <a:alphaModFix/>
          </a:blip>
          <a:srcRect b="21833" l="67956" r="5914" t="52039"/>
          <a:stretch/>
        </p:blipFill>
        <p:spPr>
          <a:xfrm>
            <a:off x="858087" y="20032"/>
            <a:ext cx="2640025" cy="2640025"/>
          </a:xfrm>
          <a:prstGeom prst="flowChartConnector">
            <a:avLst/>
          </a:prstGeom>
          <a:noFill/>
          <a:ln>
            <a:noFill/>
          </a:ln>
        </p:spPr>
      </p:pic>
      <p:sp>
        <p:nvSpPr>
          <p:cNvPr id="136" name="Google Shape;136;p5"/>
          <p:cNvSpPr/>
          <p:nvPr/>
        </p:nvSpPr>
        <p:spPr>
          <a:xfrm rot="-979960">
            <a:off x="2784409" y="1810139"/>
            <a:ext cx="6592855" cy="4477431"/>
          </a:xfrm>
          <a:prstGeom prst="ellipse">
            <a:avLst/>
          </a:prstGeom>
          <a:noFill/>
          <a:ln cap="flat" cmpd="sng" w="28575">
            <a:solidFill>
              <a:srgbClr val="DBE1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2022-07-18T09:27:57Z</dcterms:created>
  <dc:creator>User</dc:creator>
</cp:coreProperties>
</file>