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2" r:id="rId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DBF1C-D057-4857-A199-839E63A5ADAC}" type="datetimeFigureOut">
              <a:rPr lang="uk-UA" smtClean="0"/>
              <a:t>22.07.2022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D6BF7-980E-4DBE-B8FE-6E9E3883DD0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7651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673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5DBA70-6679-446D-9F28-E2BC3E6460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8A1FFC81-1D3F-46AC-BF09-6F9C435762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A6F3B2D-8C1C-4259-B453-CD81CE004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B0B81-983A-435D-B0C9-0ACAB35E1AAB}" type="datetimeFigureOut">
              <a:rPr lang="uk-UA" smtClean="0"/>
              <a:t>22.07.2022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183202E-B1A4-4589-B416-38DB3F2EF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D871531-C6CD-4B42-83F4-B0F7E250C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D6BC-43DB-454E-8482-D8C7B262FA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0475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DEF49D-BC8B-48A8-AB7F-5F62FD436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BE908A3A-55C4-492E-B4BC-5D24A51F02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30CB527-86E5-4D05-A5F2-EA5E8C6F4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B0B81-983A-435D-B0C9-0ACAB35E1AAB}" type="datetimeFigureOut">
              <a:rPr lang="uk-UA" smtClean="0"/>
              <a:t>22.07.2022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F21CE7C-03CD-4553-BF1B-AFD0CFAB7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2584FB8-9272-4E90-B648-D9E6DADCA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D6BC-43DB-454E-8482-D8C7B262FA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0124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48F30CAD-9D81-4FA5-B3F0-6AF0CAC03B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46F60EA7-8167-4E7D-B0B4-74204F6E12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36C15AF-51C8-4713-9381-45A653440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B0B81-983A-435D-B0C9-0ACAB35E1AAB}" type="datetimeFigureOut">
              <a:rPr lang="uk-UA" smtClean="0"/>
              <a:t>22.07.2022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B9EC11E-3127-40A8-A3B5-56F10B328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7A19A02-CD91-476E-8FCB-762F0B7A3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D6BC-43DB-454E-8482-D8C7B262FA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17960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1">
  <p:cSld name="Content 1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8187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45164F-919D-4F39-8804-7109338C3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031B241-ED25-4142-80D3-236BDA92F1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1F670F8-D55A-4903-8BB1-2FE33F925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B0B81-983A-435D-B0C9-0ACAB35E1AAB}" type="datetimeFigureOut">
              <a:rPr lang="uk-UA" smtClean="0"/>
              <a:t>22.07.2022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248F2AD-53F6-4734-A323-CF26C8517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F5FA816-EA2D-40A0-820F-60BE5115A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D6BC-43DB-454E-8482-D8C7B262FA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1302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60D5E2-22C0-44C1-835F-A852593CC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41CE31CB-6B11-416F-ABAF-AD9B9F6387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58728EA-0663-4CF7-A0CF-60C5B29F8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B0B81-983A-435D-B0C9-0ACAB35E1AAB}" type="datetimeFigureOut">
              <a:rPr lang="uk-UA" smtClean="0"/>
              <a:t>22.07.2022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07851EB-4C08-4EE3-8CC1-9832CD074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C35AA11-CF30-4CC2-8C4C-1579DE824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D6BC-43DB-454E-8482-D8C7B262FA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0632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D39C5C-7265-46D9-8DE0-5833AB209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5D71944-5303-4015-85C2-39D353E206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654BE173-7FEF-45E9-8AE2-2BC803C321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736B94A4-B879-4817-963E-C85304C18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B0B81-983A-435D-B0C9-0ACAB35E1AAB}" type="datetimeFigureOut">
              <a:rPr lang="uk-UA" smtClean="0"/>
              <a:t>22.07.2022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54528C58-92F7-4BBC-BD3E-EDE368929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37D510EA-7E04-434D-BC4B-72A1FD10E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D6BC-43DB-454E-8482-D8C7B262FA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7878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211C35-3214-4E3A-8BE3-7D90C9726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731AB769-85E1-41E6-B909-AB694162AC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F0B3B4AE-EE11-4E5A-BB4A-8FFB13B86A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7A3DB010-DE0C-42F9-9949-C382403203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00FEEDD8-5453-44C5-BF30-983A6CE503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554C5467-B408-44E8-B61F-263BAF3A2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B0B81-983A-435D-B0C9-0ACAB35E1AAB}" type="datetimeFigureOut">
              <a:rPr lang="uk-UA" smtClean="0"/>
              <a:t>22.07.2022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D9D78D52-6104-4B7E-AC86-22D2EF1D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E51BC91C-E08A-452C-8CA7-8CDBC5189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D6BC-43DB-454E-8482-D8C7B262FA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578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B5B1AD-2605-43D8-A9CB-96766F690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ED0FDEDA-EB85-4578-AD9E-F171B716D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B0B81-983A-435D-B0C9-0ACAB35E1AAB}" type="datetimeFigureOut">
              <a:rPr lang="uk-UA" smtClean="0"/>
              <a:t>22.07.2022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24304747-C92A-489A-A84D-C9DE58FEC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2C0380E2-6EF3-45CA-933D-45DC2CFA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D6BC-43DB-454E-8482-D8C7B262FA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9273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CB65386E-3EC2-4E41-B95B-785480C77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B0B81-983A-435D-B0C9-0ACAB35E1AAB}" type="datetimeFigureOut">
              <a:rPr lang="uk-UA" smtClean="0"/>
              <a:t>22.07.2022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8DCADF4A-A731-413F-AA49-14154B17F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293BDFA2-295A-470D-936E-4CA62B0D8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D6BC-43DB-454E-8482-D8C7B262FA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7840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498825-2DEF-4B96-8790-B6297FB3B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B8B6C26-9F59-4135-A948-70626DF1F6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07C0CA21-BC89-402A-8740-5545C69D2C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32B85475-E8D1-486F-A1EE-F30C3C77A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B0B81-983A-435D-B0C9-0ACAB35E1AAB}" type="datetimeFigureOut">
              <a:rPr lang="uk-UA" smtClean="0"/>
              <a:t>22.07.2022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EA8E5640-3299-4CB8-9027-9E42B528C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4C32EA7D-646F-4691-98D1-3D6EA9757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D6BC-43DB-454E-8482-D8C7B262FA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82829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D2460C-28D8-4EF0-8AC7-A7A94BFA7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69370984-5E10-45EB-A267-E20E4A3317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103BEF74-D634-491F-8E76-B991F23573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642FFCA1-A0DB-430C-A205-DFE99E03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B0B81-983A-435D-B0C9-0ACAB35E1AAB}" type="datetimeFigureOut">
              <a:rPr lang="uk-UA" smtClean="0"/>
              <a:t>22.07.2022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76876D38-AD37-4AED-A2B1-CF250D6AA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B39BAE32-D5C0-4CD5-9B6C-8F8501AF0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D6BC-43DB-454E-8482-D8C7B262FA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8594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38FC4188-2599-4CFB-B2EA-0E0B3193D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93D153F4-177A-40F4-90E8-D21E735974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77CD0D0-DC2F-4076-AC66-86E53B2A93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B0B81-983A-435D-B0C9-0ACAB35E1AAB}" type="datetimeFigureOut">
              <a:rPr lang="uk-UA" smtClean="0"/>
              <a:t>22.07.2022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AEBF582-B826-4AF6-A39F-9971A336A9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667AFFD-5274-4F2B-830E-0720E0ABAB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1D6BC-43DB-454E-8482-D8C7B262FA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4188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"/>
          <p:cNvSpPr txBox="1"/>
          <p:nvPr/>
        </p:nvSpPr>
        <p:spPr>
          <a:xfrm>
            <a:off x="203200" y="173377"/>
            <a:ext cx="11730564" cy="4431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uk-UA" sz="2000" b="1" dirty="0">
                <a:latin typeface="Century Gothic" panose="020B0502020202020204" pitchFamily="34" charset="0"/>
                <a:ea typeface="Calibri"/>
                <a:cs typeface="Calibri"/>
                <a:sym typeface="Calibri"/>
              </a:rPr>
              <a:t>Основні послуги Центру розвитку кар</a:t>
            </a:r>
            <a:r>
              <a:rPr lang="en-AG" sz="2000" b="1" dirty="0">
                <a:latin typeface="Century Gothic" panose="020B0502020202020204" pitchFamily="34" charset="0"/>
                <a:ea typeface="Calibri"/>
                <a:cs typeface="Calibri"/>
                <a:sym typeface="Calibri"/>
              </a:rPr>
              <a:t>’</a:t>
            </a:r>
            <a:r>
              <a:rPr lang="uk-UA" sz="2000" b="1" dirty="0" err="1">
                <a:latin typeface="Century Gothic" panose="020B0502020202020204" pitchFamily="34" charset="0"/>
                <a:ea typeface="Calibri"/>
                <a:cs typeface="Calibri"/>
                <a:sym typeface="Calibri"/>
              </a:rPr>
              <a:t>єри</a:t>
            </a:r>
            <a:endParaRPr lang="fr-FR" sz="2000" b="1" dirty="0">
              <a:latin typeface="Century Gothic" panose="020B05020202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16" name="Овал 6">
            <a:extLst>
              <a:ext uri="{FF2B5EF4-FFF2-40B4-BE49-F238E27FC236}">
                <a16:creationId xmlns:a16="http://schemas.microsoft.com/office/drawing/2014/main" id="{21AB16F2-5233-43CC-8891-1E3DF64D7B7B}"/>
              </a:ext>
            </a:extLst>
          </p:cNvPr>
          <p:cNvSpPr/>
          <p:nvPr/>
        </p:nvSpPr>
        <p:spPr>
          <a:xfrm>
            <a:off x="300038" y="1088383"/>
            <a:ext cx="3060000" cy="615553"/>
          </a:xfrm>
          <a:prstGeom prst="homePlate">
            <a:avLst/>
          </a:prstGeom>
          <a:solidFill>
            <a:srgbClr val="C00000"/>
          </a:solidFill>
          <a:ln w="25400">
            <a:noFill/>
          </a:ln>
        </p:spPr>
        <p:txBody>
          <a:bodyPr wrap="square" anchor="ctr">
            <a:spAutoFit/>
          </a:bodyPr>
          <a:lstStyle/>
          <a:p>
            <a:pPr algn="ctr"/>
            <a:endParaRPr lang="uk-UA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ІНФОРМУВАННЯ</a:t>
            </a:r>
          </a:p>
          <a:p>
            <a:pPr algn="ctr"/>
            <a:endParaRPr lang="ru-RU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Овал 7">
            <a:extLst>
              <a:ext uri="{FF2B5EF4-FFF2-40B4-BE49-F238E27FC236}">
                <a16:creationId xmlns:a16="http://schemas.microsoft.com/office/drawing/2014/main" id="{CDDC39BA-9A51-467E-ADF0-CF9BB7EB5E69}"/>
              </a:ext>
            </a:extLst>
          </p:cNvPr>
          <p:cNvSpPr/>
          <p:nvPr/>
        </p:nvSpPr>
        <p:spPr>
          <a:xfrm>
            <a:off x="3205423" y="1089287"/>
            <a:ext cx="3060000" cy="615553"/>
          </a:xfrm>
          <a:prstGeom prst="chevron">
            <a:avLst/>
          </a:prstGeom>
          <a:solidFill>
            <a:srgbClr val="460957"/>
          </a:solidFill>
          <a:ln w="25400">
            <a:noFill/>
          </a:ln>
        </p:spPr>
        <p:txBody>
          <a:bodyPr wrap="square" anchor="ctr">
            <a:spAutoFit/>
          </a:bodyPr>
          <a:lstStyle/>
          <a:p>
            <a:pPr algn="ctr"/>
            <a:endParaRPr lang="uk-UA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КОНСУЛЬТУВАННЯ</a:t>
            </a:r>
            <a:br>
              <a:rPr lang="en-AG" sz="155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Овал 9">
            <a:extLst>
              <a:ext uri="{FF2B5EF4-FFF2-40B4-BE49-F238E27FC236}">
                <a16:creationId xmlns:a16="http://schemas.microsoft.com/office/drawing/2014/main" id="{8B01D968-2397-4C0B-A2AC-0AD713D993C2}"/>
              </a:ext>
            </a:extLst>
          </p:cNvPr>
          <p:cNvSpPr/>
          <p:nvPr/>
        </p:nvSpPr>
        <p:spPr>
          <a:xfrm>
            <a:off x="6110808" y="1081592"/>
            <a:ext cx="3060000" cy="630942"/>
          </a:xfrm>
          <a:prstGeom prst="chevron">
            <a:avLst/>
          </a:prstGeom>
          <a:solidFill>
            <a:srgbClr val="00B050"/>
          </a:solidFill>
          <a:ln w="25400">
            <a:noFill/>
          </a:ln>
        </p:spPr>
        <p:txBody>
          <a:bodyPr wrap="square" anchor="ctr">
            <a:spAutoFit/>
          </a:bodyPr>
          <a:lstStyle/>
          <a:p>
            <a:r>
              <a:rPr lang="uk-UA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</a:t>
            </a:r>
          </a:p>
          <a:p>
            <a:r>
              <a:rPr lang="uk-UA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НАВЧАННЯ</a:t>
            </a:r>
            <a:br>
              <a:rPr lang="en-AG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sz="9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Овал 10">
            <a:extLst>
              <a:ext uri="{FF2B5EF4-FFF2-40B4-BE49-F238E27FC236}">
                <a16:creationId xmlns:a16="http://schemas.microsoft.com/office/drawing/2014/main" id="{1A887E21-2617-444A-933D-808F22ADB0A5}"/>
              </a:ext>
            </a:extLst>
          </p:cNvPr>
          <p:cNvSpPr/>
          <p:nvPr/>
        </p:nvSpPr>
        <p:spPr>
          <a:xfrm>
            <a:off x="9016192" y="1104676"/>
            <a:ext cx="3060000" cy="584775"/>
          </a:xfrm>
          <a:prstGeom prst="chevron">
            <a:avLst/>
          </a:prstGeom>
          <a:solidFill>
            <a:srgbClr val="D47A02"/>
          </a:solidFill>
          <a:ln w="25400">
            <a:noFill/>
          </a:ln>
        </p:spPr>
        <p:txBody>
          <a:bodyPr wrap="square" lIns="0" rIns="0" anchor="ctr">
            <a:spAutoFit/>
          </a:bodyPr>
          <a:lstStyle/>
          <a:p>
            <a:pPr algn="ctr"/>
            <a:r>
              <a:rPr lang="uk-UA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СПРИЯННЯ ПРАЦЕВЛАШТУВАННЮ</a:t>
            </a:r>
            <a:endParaRPr lang="en-AG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62">
            <a:extLst>
              <a:ext uri="{FF2B5EF4-FFF2-40B4-BE49-F238E27FC236}">
                <a16:creationId xmlns:a16="http://schemas.microsoft.com/office/drawing/2014/main" id="{4B78D7D6-08A1-45EF-9DDE-3FAA396FFF29}"/>
              </a:ext>
            </a:extLst>
          </p:cNvPr>
          <p:cNvSpPr/>
          <p:nvPr/>
        </p:nvSpPr>
        <p:spPr>
          <a:xfrm>
            <a:off x="300038" y="4049919"/>
            <a:ext cx="2772000" cy="1800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anchor="ctr">
            <a:noAutofit/>
          </a:bodyPr>
          <a:lstStyle/>
          <a:p>
            <a:r>
              <a:rPr lang="uk-UA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Електронні ресурси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536575" indent="-273050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ВЦРК</a:t>
            </a:r>
          </a:p>
          <a:p>
            <a:pPr marL="536575" indent="-273050">
              <a:buClr>
                <a:schemeClr val="bg1"/>
              </a:buClr>
              <a:buFont typeface="Arial" pitchFamily="34" charset="0"/>
              <a:buChar char="•"/>
            </a:pPr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E-mail</a:t>
            </a:r>
            <a:endParaRPr lang="ru-RU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536575" indent="-273050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Веб-сайт</a:t>
            </a:r>
            <a:endParaRPr lang="ru-RU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536575" indent="-273050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Сторінки у соціальних мережах</a:t>
            </a:r>
            <a:endParaRPr lang="ru-RU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67">
            <a:extLst>
              <a:ext uri="{FF2B5EF4-FFF2-40B4-BE49-F238E27FC236}">
                <a16:creationId xmlns:a16="http://schemas.microsoft.com/office/drawing/2014/main" id="{7E77D7B5-5A9E-4686-85DF-6608D4AE1B29}"/>
              </a:ext>
            </a:extLst>
          </p:cNvPr>
          <p:cNvSpPr/>
          <p:nvPr/>
        </p:nvSpPr>
        <p:spPr>
          <a:xfrm>
            <a:off x="300037" y="2033516"/>
            <a:ext cx="2772000" cy="138951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anchor="ctr">
            <a:noAutofit/>
          </a:bodyPr>
          <a:lstStyle/>
          <a:p>
            <a:pPr>
              <a:tabLst>
                <a:tab pos="358775" algn="l"/>
              </a:tabLst>
            </a:pPr>
            <a:r>
              <a:rPr lang="uk-UA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Оголошення в приміщеннях університету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549275" indent="-285750">
              <a:buClr>
                <a:schemeClr val="bg1"/>
              </a:buClr>
              <a:buFont typeface="Arial" panose="020B0604020202020204" pitchFamily="34" charset="0"/>
              <a:buChar char="•"/>
              <a:tabLst>
                <a:tab pos="895350" algn="l"/>
              </a:tabLst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Дошки оголошень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549275" indent="-285750">
              <a:buClr>
                <a:schemeClr val="bg1"/>
              </a:buClr>
              <a:buFont typeface="Arial" panose="020B0604020202020204" pitchFamily="34" charset="0"/>
              <a:buChar char="•"/>
              <a:tabLst>
                <a:tab pos="895350" algn="l"/>
              </a:tabLst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Стенди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549275" indent="-285750">
              <a:buClr>
                <a:schemeClr val="bg1"/>
              </a:buClr>
              <a:buFont typeface="Arial" panose="020B0604020202020204" pitchFamily="34" charset="0"/>
              <a:buChar char="•"/>
              <a:tabLst>
                <a:tab pos="895350" algn="l"/>
              </a:tabLst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Інформаційні бюлетені</a:t>
            </a:r>
            <a:endParaRPr lang="ru-RU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72">
            <a:extLst>
              <a:ext uri="{FF2B5EF4-FFF2-40B4-BE49-F238E27FC236}">
                <a16:creationId xmlns:a16="http://schemas.microsoft.com/office/drawing/2014/main" id="{8CB96BE7-F5ED-427D-A3C9-7905659D43E4}"/>
              </a:ext>
            </a:extLst>
          </p:cNvPr>
          <p:cNvSpPr/>
          <p:nvPr/>
        </p:nvSpPr>
        <p:spPr>
          <a:xfrm>
            <a:off x="3214849" y="4049919"/>
            <a:ext cx="2772000" cy="1800000"/>
          </a:xfrm>
          <a:prstGeom prst="roundRect">
            <a:avLst/>
          </a:prstGeom>
          <a:solidFill>
            <a:srgbClr val="460957"/>
          </a:solidFill>
          <a:ln w="25400">
            <a:noFill/>
          </a:ln>
        </p:spPr>
        <p:txBody>
          <a:bodyPr wrap="square" anchor="ctr">
            <a:noAutofit/>
          </a:bodyPr>
          <a:lstStyle/>
          <a:p>
            <a:r>
              <a:rPr lang="uk-UA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Стратегія пошуку роботи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536575" indent="-177800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Тестування, діагностування навичок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536575" indent="-177800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Створення кар</a:t>
            </a:r>
            <a:r>
              <a:rPr lang="en-AG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’</a:t>
            </a:r>
            <a:r>
              <a:rPr lang="uk-UA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єрограми</a:t>
            </a:r>
            <a:endParaRPr lang="ru-RU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Скругленный прямоугольник 73">
            <a:extLst>
              <a:ext uri="{FF2B5EF4-FFF2-40B4-BE49-F238E27FC236}">
                <a16:creationId xmlns:a16="http://schemas.microsoft.com/office/drawing/2014/main" id="{59E95E42-B76F-423E-BF41-C1BF4F1D879F}"/>
              </a:ext>
            </a:extLst>
          </p:cNvPr>
          <p:cNvSpPr/>
          <p:nvPr/>
        </p:nvSpPr>
        <p:spPr>
          <a:xfrm>
            <a:off x="3214849" y="2039484"/>
            <a:ext cx="2772000" cy="1389516"/>
          </a:xfrm>
          <a:prstGeom prst="roundRect">
            <a:avLst/>
          </a:prstGeom>
          <a:solidFill>
            <a:srgbClr val="460957"/>
          </a:solidFill>
          <a:ln w="25400">
            <a:noFill/>
          </a:ln>
        </p:spPr>
        <p:txBody>
          <a:bodyPr wrap="square" lIns="0" tIns="0" rIns="0" bIns="0" anchor="ctr">
            <a:noAutofit/>
          </a:bodyPr>
          <a:lstStyle/>
          <a:p>
            <a:r>
              <a:rPr lang="uk-UA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Вибір кар</a:t>
            </a:r>
            <a:r>
              <a:rPr lang="en-AG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’</a:t>
            </a:r>
            <a:r>
              <a:rPr lang="uk-UA" sz="14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єрного</a:t>
            </a:r>
            <a:r>
              <a:rPr lang="uk-UA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напряму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31825" indent="-188913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Опис професій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31825" indent="-188913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Профілі </a:t>
            </a: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роботодавців</a:t>
            </a:r>
          </a:p>
        </p:txBody>
      </p:sp>
      <p:sp>
        <p:nvSpPr>
          <p:cNvPr id="28" name="Скругленный прямоугольник 75">
            <a:extLst>
              <a:ext uri="{FF2B5EF4-FFF2-40B4-BE49-F238E27FC236}">
                <a16:creationId xmlns:a16="http://schemas.microsoft.com/office/drawing/2014/main" id="{815673C2-7836-4AC5-AF1C-A4B43125889C}"/>
              </a:ext>
            </a:extLst>
          </p:cNvPr>
          <p:cNvSpPr/>
          <p:nvPr/>
        </p:nvSpPr>
        <p:spPr>
          <a:xfrm>
            <a:off x="6065684" y="2032927"/>
            <a:ext cx="2772000" cy="1395484"/>
          </a:xfrm>
          <a:prstGeom prst="roundRect">
            <a:avLst/>
          </a:prstGeom>
          <a:solidFill>
            <a:srgbClr val="00B050"/>
          </a:solidFill>
          <a:ln w="25400">
            <a:noFill/>
          </a:ln>
        </p:spPr>
        <p:txBody>
          <a:bodyPr wrap="square" anchor="ctr">
            <a:noAutofit/>
          </a:bodyPr>
          <a:lstStyle/>
          <a:p>
            <a:r>
              <a:rPr lang="uk-UA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Заходи</a:t>
            </a:r>
            <a:endParaRPr lang="fr-FR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536575" indent="-177800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Ярмарок вакансій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536575" indent="-177800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Конференції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536575" indent="-177800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Семінари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536575" indent="-177800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Круглі столи</a:t>
            </a:r>
          </a:p>
          <a:p>
            <a:pPr marL="536575" indent="-177800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Майстер-класи</a:t>
            </a:r>
            <a:endParaRPr lang="ru-RU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Скругленный прямоугольник 77">
            <a:extLst>
              <a:ext uri="{FF2B5EF4-FFF2-40B4-BE49-F238E27FC236}">
                <a16:creationId xmlns:a16="http://schemas.microsoft.com/office/drawing/2014/main" id="{1BA32A19-465C-41AF-8C90-17FC36EC56D4}"/>
              </a:ext>
            </a:extLst>
          </p:cNvPr>
          <p:cNvSpPr/>
          <p:nvPr/>
        </p:nvSpPr>
        <p:spPr>
          <a:xfrm>
            <a:off x="9044472" y="2033516"/>
            <a:ext cx="2772000" cy="1389516"/>
          </a:xfrm>
          <a:prstGeom prst="roundRect">
            <a:avLst/>
          </a:prstGeom>
          <a:solidFill>
            <a:srgbClr val="D47A02"/>
          </a:solidFill>
          <a:ln w="25400">
            <a:noFill/>
          </a:ln>
        </p:spPr>
        <p:txBody>
          <a:bodyPr wrap="square" anchor="ctr">
            <a:noAutofit/>
          </a:bodyPr>
          <a:lstStyle/>
          <a:p>
            <a:r>
              <a:rPr lang="uk-UA" sz="135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Взаємодія з роботодавцями</a:t>
            </a:r>
            <a:endParaRPr lang="fr-FR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536575" indent="-177800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Зустрічі зі студентами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536575" indent="-177800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Добір претендентів на вакантні посади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536575" indent="-177800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Спільні заходи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536575" indent="-177800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Експертна діяльність</a:t>
            </a:r>
            <a:endParaRPr lang="ru-RU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Скругленный прямоугольник 80">
            <a:extLst>
              <a:ext uri="{FF2B5EF4-FFF2-40B4-BE49-F238E27FC236}">
                <a16:creationId xmlns:a16="http://schemas.microsoft.com/office/drawing/2014/main" id="{0397F9E8-D82C-48BD-BF8C-9D255F2D7C70}"/>
              </a:ext>
            </a:extLst>
          </p:cNvPr>
          <p:cNvSpPr/>
          <p:nvPr/>
        </p:nvSpPr>
        <p:spPr>
          <a:xfrm>
            <a:off x="9044472" y="4049919"/>
            <a:ext cx="2772000" cy="1800000"/>
          </a:xfrm>
          <a:prstGeom prst="roundRect">
            <a:avLst/>
          </a:prstGeom>
          <a:solidFill>
            <a:srgbClr val="D47A02"/>
          </a:solidFill>
          <a:ln w="25400">
            <a:noFill/>
          </a:ln>
        </p:spPr>
        <p:txBody>
          <a:bodyPr wrap="square" anchor="ctr">
            <a:noAutofit/>
          </a:bodyPr>
          <a:lstStyle/>
          <a:p>
            <a:r>
              <a:rPr lang="uk-UA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Самостійне працевлаштування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42913" indent="-179388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Направлення за вакансіями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42913" indent="-179388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Відвідування роботодавців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42913" indent="-179388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Участь у конкурсах і бізнес-кейсах</a:t>
            </a:r>
            <a:endParaRPr lang="ru-RU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Скругленный прямоугольник 82">
            <a:extLst>
              <a:ext uri="{FF2B5EF4-FFF2-40B4-BE49-F238E27FC236}">
                <a16:creationId xmlns:a16="http://schemas.microsoft.com/office/drawing/2014/main" id="{E7AE0C13-7564-4992-B4BD-30808097F9C9}"/>
              </a:ext>
            </a:extLst>
          </p:cNvPr>
          <p:cNvSpPr/>
          <p:nvPr/>
        </p:nvSpPr>
        <p:spPr>
          <a:xfrm>
            <a:off x="6129661" y="4049919"/>
            <a:ext cx="2772000" cy="1800000"/>
          </a:xfrm>
          <a:prstGeom prst="roundRect">
            <a:avLst/>
          </a:prstGeom>
          <a:solidFill>
            <a:srgbClr val="00B050"/>
          </a:solidFill>
          <a:ln w="25400">
            <a:noFill/>
          </a:ln>
        </p:spPr>
        <p:txBody>
          <a:bodyPr wrap="none" anchor="ctr">
            <a:noAutofit/>
          </a:bodyPr>
          <a:lstStyle/>
          <a:p>
            <a:r>
              <a:rPr lang="uk-UA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Тренінги</a:t>
            </a:r>
            <a:endParaRPr lang="fr-FR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42913" indent="-179388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Самопрезентація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42913" indent="-179388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Командоутворення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42913" indent="-179388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Тайм-менеджмент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42913" indent="-179388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Самоменеджмент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42913" indent="-179388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Розвиток емпатії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42913" indent="-179388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Комунікабельність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42913" indent="-179388">
              <a:buClr>
                <a:schemeClr val="bg1"/>
              </a:buClr>
              <a:buFont typeface="Arial" pitchFamily="34" charset="0"/>
              <a:buChar char="•"/>
            </a:pPr>
            <a:r>
              <a:rPr lang="uk-UA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Здатність до рефлексії</a:t>
            </a:r>
            <a:endParaRPr lang="ru-RU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Равнобедренный треугольник 102">
            <a:extLst>
              <a:ext uri="{FF2B5EF4-FFF2-40B4-BE49-F238E27FC236}">
                <a16:creationId xmlns:a16="http://schemas.microsoft.com/office/drawing/2014/main" id="{D0F983D7-EA1D-4985-8590-14B5E144671D}"/>
              </a:ext>
            </a:extLst>
          </p:cNvPr>
          <p:cNvSpPr/>
          <p:nvPr/>
        </p:nvSpPr>
        <p:spPr>
          <a:xfrm rot="10800000">
            <a:off x="1511658" y="1728342"/>
            <a:ext cx="368489" cy="279781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Равнобедренный треугольник 103">
            <a:extLst>
              <a:ext uri="{FF2B5EF4-FFF2-40B4-BE49-F238E27FC236}">
                <a16:creationId xmlns:a16="http://schemas.microsoft.com/office/drawing/2014/main" id="{222FB75B-9CEC-4FA8-8D08-3C7187432787}"/>
              </a:ext>
            </a:extLst>
          </p:cNvPr>
          <p:cNvSpPr/>
          <p:nvPr/>
        </p:nvSpPr>
        <p:spPr>
          <a:xfrm rot="10800000">
            <a:off x="4383165" y="1728342"/>
            <a:ext cx="368489" cy="279781"/>
          </a:xfrm>
          <a:prstGeom prst="triangle">
            <a:avLst/>
          </a:prstGeom>
          <a:solidFill>
            <a:srgbClr val="4609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Равнобедренный треугольник 108">
            <a:extLst>
              <a:ext uri="{FF2B5EF4-FFF2-40B4-BE49-F238E27FC236}">
                <a16:creationId xmlns:a16="http://schemas.microsoft.com/office/drawing/2014/main" id="{18CBC570-2B63-443A-84FB-F01386221B71}"/>
              </a:ext>
            </a:extLst>
          </p:cNvPr>
          <p:cNvSpPr/>
          <p:nvPr/>
        </p:nvSpPr>
        <p:spPr>
          <a:xfrm rot="10800000">
            <a:off x="7320270" y="1728342"/>
            <a:ext cx="368489" cy="279781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Равнобедренный треугольник 110">
            <a:extLst>
              <a:ext uri="{FF2B5EF4-FFF2-40B4-BE49-F238E27FC236}">
                <a16:creationId xmlns:a16="http://schemas.microsoft.com/office/drawing/2014/main" id="{C1EA3521-65E0-404E-B6DB-0C6A7553572D}"/>
              </a:ext>
            </a:extLst>
          </p:cNvPr>
          <p:cNvSpPr/>
          <p:nvPr/>
        </p:nvSpPr>
        <p:spPr>
          <a:xfrm rot="10800000">
            <a:off x="10198183" y="1728342"/>
            <a:ext cx="368489" cy="279781"/>
          </a:xfrm>
          <a:prstGeom prst="triangle">
            <a:avLst/>
          </a:prstGeom>
          <a:solidFill>
            <a:srgbClr val="D47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Google Shape;212;p5">
            <a:extLst>
              <a:ext uri="{FF2B5EF4-FFF2-40B4-BE49-F238E27FC236}">
                <a16:creationId xmlns:a16="http://schemas.microsoft.com/office/drawing/2014/main" id="{853991D5-A3B4-4F52-AE04-BFEC2EF2081B}"/>
              </a:ext>
            </a:extLst>
          </p:cNvPr>
          <p:cNvSpPr txBox="1"/>
          <p:nvPr/>
        </p:nvSpPr>
        <p:spPr>
          <a:xfrm>
            <a:off x="1274344" y="3058261"/>
            <a:ext cx="811038" cy="1355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14000"/>
              </a:lnSpc>
            </a:pPr>
            <a:r>
              <a:rPr lang="fr-FR" sz="7200" b="1" dirty="0">
                <a:solidFill>
                  <a:srgbClr val="C00000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rPr>
              <a:t>+</a:t>
            </a:r>
          </a:p>
        </p:txBody>
      </p:sp>
      <p:sp>
        <p:nvSpPr>
          <p:cNvPr id="47" name="Google Shape;212;p5">
            <a:extLst>
              <a:ext uri="{FF2B5EF4-FFF2-40B4-BE49-F238E27FC236}">
                <a16:creationId xmlns:a16="http://schemas.microsoft.com/office/drawing/2014/main" id="{7D4652F1-EEE6-4F5B-91BB-2F6B282287CD}"/>
              </a:ext>
            </a:extLst>
          </p:cNvPr>
          <p:cNvSpPr txBox="1"/>
          <p:nvPr/>
        </p:nvSpPr>
        <p:spPr>
          <a:xfrm>
            <a:off x="4134605" y="3058261"/>
            <a:ext cx="811038" cy="1355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14000"/>
              </a:lnSpc>
            </a:pPr>
            <a:r>
              <a:rPr lang="fr-FR" sz="7200" b="1" dirty="0">
                <a:solidFill>
                  <a:srgbClr val="460957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rPr>
              <a:t>+</a:t>
            </a:r>
          </a:p>
        </p:txBody>
      </p:sp>
      <p:sp>
        <p:nvSpPr>
          <p:cNvPr id="48" name="Google Shape;212;p5">
            <a:extLst>
              <a:ext uri="{FF2B5EF4-FFF2-40B4-BE49-F238E27FC236}">
                <a16:creationId xmlns:a16="http://schemas.microsoft.com/office/drawing/2014/main" id="{17C4DED8-E194-4710-A74B-7EF0B0323FB5}"/>
              </a:ext>
            </a:extLst>
          </p:cNvPr>
          <p:cNvSpPr txBox="1"/>
          <p:nvPr/>
        </p:nvSpPr>
        <p:spPr>
          <a:xfrm>
            <a:off x="7113393" y="3058261"/>
            <a:ext cx="811038" cy="1355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14000"/>
              </a:lnSpc>
            </a:pPr>
            <a:r>
              <a:rPr lang="fr-FR" sz="7200" b="1" dirty="0">
                <a:solidFill>
                  <a:srgbClr val="00B050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rPr>
              <a:t>+</a:t>
            </a:r>
          </a:p>
        </p:txBody>
      </p:sp>
      <p:sp>
        <p:nvSpPr>
          <p:cNvPr id="50" name="Google Shape;212;p5">
            <a:extLst>
              <a:ext uri="{FF2B5EF4-FFF2-40B4-BE49-F238E27FC236}">
                <a16:creationId xmlns:a16="http://schemas.microsoft.com/office/drawing/2014/main" id="{C2896EED-2CC9-4FFD-93F4-46DC24BEE7E5}"/>
              </a:ext>
            </a:extLst>
          </p:cNvPr>
          <p:cNvSpPr txBox="1"/>
          <p:nvPr/>
        </p:nvSpPr>
        <p:spPr>
          <a:xfrm>
            <a:off x="10024953" y="3058261"/>
            <a:ext cx="811038" cy="1355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14000"/>
              </a:lnSpc>
            </a:pPr>
            <a:r>
              <a:rPr lang="fr-FR" sz="7200" b="1" dirty="0">
                <a:solidFill>
                  <a:srgbClr val="D47A02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1412649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8F7D666B8C474CA59E147D095F2624" ma:contentTypeVersion="16" ma:contentTypeDescription="Create a new document." ma:contentTypeScope="" ma:versionID="884b0b5ca8f7261d347502cc947e5004">
  <xsd:schema xmlns:xsd="http://www.w3.org/2001/XMLSchema" xmlns:xs="http://www.w3.org/2001/XMLSchema" xmlns:p="http://schemas.microsoft.com/office/2006/metadata/properties" xmlns:ns2="8246a0a2-e1ed-41de-a95c-7b35b3c62f49" xmlns:ns3="1bc5f031-f147-497b-9bb1-32630cbe4dcb" targetNamespace="http://schemas.microsoft.com/office/2006/metadata/properties" ma:root="true" ma:fieldsID="6ad01cf7c9c9d8e6db37dc0675e9bd0e" ns2:_="" ns3:_="">
    <xsd:import namespace="8246a0a2-e1ed-41de-a95c-7b35b3c62f49"/>
    <xsd:import namespace="1bc5f031-f147-497b-9bb1-32630cbe4dc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46a0a2-e1ed-41de-a95c-7b35b3c62f4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7ba157c-4f1d-48cb-8088-243f9cd7ed00}" ma:internalName="TaxCatchAll" ma:showField="CatchAllData" ma:web="8246a0a2-e1ed-41de-a95c-7b35b3c62f4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c5f031-f147-497b-9bb1-32630cbe4d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3e14187-b4d4-4fc9-8c4a-20dc3ccbfd5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26493F4-15CE-49F1-83BC-A3F122DFF743}"/>
</file>

<file path=customXml/itemProps2.xml><?xml version="1.0" encoding="utf-8"?>
<ds:datastoreItem xmlns:ds="http://schemas.openxmlformats.org/officeDocument/2006/customXml" ds:itemID="{1B4CE9FC-CE41-4676-9DA2-FF093B515A08}"/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105</Words>
  <Application>Microsoft Office PowerPoint</Application>
  <PresentationFormat>Widescreen</PresentationFormat>
  <Paragraphs>51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Тема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Власник</dc:creator>
  <cp:lastModifiedBy>Margaryta Oksanichenko</cp:lastModifiedBy>
  <cp:revision>2</cp:revision>
  <dcterms:created xsi:type="dcterms:W3CDTF">2022-06-27T14:59:06Z</dcterms:created>
  <dcterms:modified xsi:type="dcterms:W3CDTF">2022-07-22T11:20:23Z</dcterms:modified>
</cp:coreProperties>
</file>